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7" r:id="rId2"/>
    <p:sldId id="258" r:id="rId3"/>
    <p:sldId id="270" r:id="rId4"/>
    <p:sldId id="271" r:id="rId5"/>
    <p:sldId id="259" r:id="rId6"/>
    <p:sldId id="26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529" autoAdjust="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8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D5444-F62C-42C3-A75A-D9DBA807730F}" type="datetimeFigureOut">
              <a:rPr lang="en-US" smtClean="0"/>
              <a:t>2024-03-23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F617-7A30-41D4-AB86-5D833C98E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AA1FA-7B6A-47D2-8D61-F225D71B51FF}" type="datetimeFigureOut">
              <a:rPr lang="en-US" smtClean="0"/>
              <a:t>2024-03-23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A179D-2D27-49E2-B022-8EDDA2EF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2024-03-23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2024-03-23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2024-03-23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2024-03-23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2024-03-23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2024-03-23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2024-03-23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2024-03-23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2024-03-23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2024-03-23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9A3335-6331-4872-A8B7-ECD55539F4D0}" type="datetimeFigureOut">
              <a:rPr lang="en-US" smtClean="0"/>
              <a:pPr/>
              <a:t>2024-03-23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4417" y="1653850"/>
            <a:ext cx="3411583" cy="783772"/>
          </a:xfrm>
        </p:spPr>
        <p:txBody>
          <a:bodyPr/>
          <a:lstStyle/>
          <a:p>
            <a:r>
              <a:rPr lang="en-US" dirty="0"/>
              <a:t>Sakila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2804" y="3429000"/>
            <a:ext cx="5120640" cy="3363686"/>
          </a:xfrm>
        </p:spPr>
        <p:txBody>
          <a:bodyPr/>
          <a:lstStyle/>
          <a:p>
            <a:r>
              <a:rPr lang="en-US" dirty="0"/>
              <a:t>By:</a:t>
            </a:r>
          </a:p>
          <a:p>
            <a:r>
              <a:rPr lang="en-US" dirty="0"/>
              <a:t>Lotfy Ahmed lotfy</a:t>
            </a:r>
          </a:p>
          <a:p>
            <a:r>
              <a:rPr lang="en-US" dirty="0"/>
              <a:t>Joy Hany Nicola</a:t>
            </a:r>
          </a:p>
          <a:p>
            <a:r>
              <a:rPr lang="en-US" dirty="0"/>
              <a:t>Mina Khalil Aziz</a:t>
            </a:r>
          </a:p>
          <a:p>
            <a:r>
              <a:rPr lang="en-US" dirty="0"/>
              <a:t>Karolos Mahrous</a:t>
            </a:r>
          </a:p>
          <a:p>
            <a:r>
              <a:rPr lang="en-US" dirty="0"/>
              <a:t>Mary Kamal Bebawy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14A5EE3-3C39-F863-8FED-CB1EDDA4FF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8601" b="8601"/>
          <a:stretch>
            <a:fillRect/>
          </a:stretch>
        </p:blipFill>
        <p:spPr/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6EAC93-5EAB-5353-D22A-C8FA6F705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73" y="294497"/>
            <a:ext cx="2508768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48F3-B689-38EE-34C1-4734AE39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OLTPs Layer</a:t>
            </a:r>
            <a:br>
              <a:rPr lang="en-US" dirty="0"/>
            </a:br>
            <a:r>
              <a:rPr lang="en-US" dirty="0"/>
              <a:t>-Database Diagram on SQL-Server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D0402-FDC8-E4D1-0253-36D6E4E7F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674"/>
            <a:ext cx="121920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48D6B-5507-90E0-425D-2D331DE5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OLTPs Layer </a:t>
            </a:r>
            <a:br>
              <a:rPr lang="en-US" dirty="0"/>
            </a:br>
            <a:r>
              <a:rPr lang="en-US" dirty="0"/>
              <a:t>-Database Diagram on MySQL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2FFBE3-2841-C666-0977-8FCB78679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725"/>
            <a:ext cx="12192000" cy="53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7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55E8-8BE3-DFDD-8EEF-7C5BCC340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OLTPs Layer</a:t>
            </a:r>
            <a:br>
              <a:rPr lang="en-US" dirty="0"/>
            </a:br>
            <a:r>
              <a:rPr lang="en-US" dirty="0"/>
              <a:t>-Database Diagram on PostgreSQL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1F9453-295A-D880-2337-E43DFA71C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875"/>
            <a:ext cx="121920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5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3941C-3A46-259E-D501-1373CB64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OLTPs Layer</a:t>
            </a:r>
            <a:br>
              <a:rPr lang="en-US" dirty="0"/>
            </a:br>
            <a:r>
              <a:rPr lang="en-US" dirty="0"/>
              <a:t>-Views and Stored procedures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2BEC0D-4724-6503-7728-EEAB89503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14003"/>
            <a:ext cx="5448300" cy="5343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629DF9-9EA0-51F4-C536-25E0DB8BA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1" y="1514003"/>
            <a:ext cx="3461418" cy="527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9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8783-9F18-94F5-419A-1CD6A65E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 &amp; ETL Layer</a:t>
            </a:r>
            <a:br>
              <a:rPr lang="en-US" dirty="0"/>
            </a:br>
            <a:r>
              <a:rPr lang="en-US" dirty="0"/>
              <a:t>-Data warehouse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C47F1-52FC-65FF-EF27-879F7FF1F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444" y="1554504"/>
            <a:ext cx="8265111" cy="530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0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4268E-1721-73F4-40F6-4AC639EE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warehouse &amp; ETL Layer</a:t>
            </a:r>
            <a:br>
              <a:rPr lang="en-US" dirty="0"/>
            </a:br>
            <a:r>
              <a:rPr lang="en-US" dirty="0"/>
              <a:t>-ETL : </a:t>
            </a:r>
            <a:r>
              <a:rPr lang="en-US" dirty="0" err="1"/>
              <a:t>dimCustomer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FE9BC9-5961-38DD-1FE3-9F2400E2EF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59916" y="1493120"/>
            <a:ext cx="6672167" cy="5364880"/>
          </a:xfrm>
        </p:spPr>
      </p:pic>
    </p:spTree>
    <p:extLst>
      <p:ext uri="{BB962C8B-B14F-4D97-AF65-F5344CB8AC3E}">
        <p14:creationId xmlns:p14="http://schemas.microsoft.com/office/powerpoint/2010/main" val="126508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770D9-34C1-0532-0AC7-D01D87CDC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 &amp; ETL Layer</a:t>
            </a:r>
            <a:br>
              <a:rPr lang="en-US" dirty="0"/>
            </a:br>
            <a:r>
              <a:rPr lang="en-US" dirty="0"/>
              <a:t>-ETL : </a:t>
            </a:r>
            <a:r>
              <a:rPr lang="en-US" dirty="0" err="1"/>
              <a:t>dimStaff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68DFD-470A-7E3E-7186-AE68E0008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916" y="1521845"/>
            <a:ext cx="6374167" cy="533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6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9635E-371D-3D0C-C343-21C71965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 &amp; ETL Layer</a:t>
            </a:r>
            <a:br>
              <a:rPr lang="en-US" dirty="0"/>
            </a:br>
            <a:r>
              <a:rPr lang="en-US" dirty="0"/>
              <a:t>-ETL : </a:t>
            </a:r>
            <a:r>
              <a:rPr lang="en-US" dirty="0" err="1"/>
              <a:t>factRentals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6F8658-A182-D443-4A77-4A91DF3D4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18081"/>
            <a:ext cx="10040645" cy="53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1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5274A-4D99-2B75-2542-08908AC0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 &amp; ETL Layer</a:t>
            </a:r>
            <a:br>
              <a:rPr lang="en-US" dirty="0"/>
            </a:br>
            <a:r>
              <a:rPr lang="en-US" dirty="0"/>
              <a:t>-ETL : </a:t>
            </a:r>
            <a:r>
              <a:rPr lang="en-US" dirty="0" err="1"/>
              <a:t>factRentals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788B87-8FB1-BD22-87DF-C5707D8908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82831" y="1518082"/>
            <a:ext cx="8808515" cy="5339918"/>
          </a:xfrm>
        </p:spPr>
      </p:pic>
    </p:spTree>
    <p:extLst>
      <p:ext uri="{BB962C8B-B14F-4D97-AF65-F5344CB8AC3E}">
        <p14:creationId xmlns:p14="http://schemas.microsoft.com/office/powerpoint/2010/main" val="24020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C997E-B041-1FC8-5BE6-10697B14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 &amp; ETL Layer</a:t>
            </a:r>
            <a:br>
              <a:rPr lang="en-US" dirty="0"/>
            </a:br>
            <a:r>
              <a:rPr lang="en-US" dirty="0"/>
              <a:t>-ETL : Meta Control 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7DC440-FC79-C499-650E-3FA3594FD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" y="2212759"/>
            <a:ext cx="12192248" cy="322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7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Sakila?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762250"/>
            <a:ext cx="9601200" cy="340995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Sakila is a sample database commonly used for practicing with SQL queries and database management systems. It's often employed in educational settings, tutorials, and demonstrations to provide a realistic yet manageable dataset for learning and practicing SQL concepts.</a:t>
            </a:r>
          </a:p>
          <a:p>
            <a:pPr>
              <a:buFontTx/>
              <a:buChar char="-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Sakila database typically consists of several tables that represent different aspects of a DVD rental store.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C598-67B9-FB24-BC1D-6EC1458AF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Layer</a:t>
            </a:r>
            <a:br>
              <a:rPr lang="en-US" dirty="0"/>
            </a:br>
            <a:r>
              <a:rPr lang="en-US" dirty="0"/>
              <a:t>-Multidimensional Database(cube)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58D38C-A7EE-AB7B-E64B-FFC85C4C3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3221"/>
            <a:ext cx="12192000" cy="547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9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31AF-C186-D043-BB71-F2D47B56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Layer</a:t>
            </a:r>
            <a:br>
              <a:rPr lang="en-US" dirty="0"/>
            </a:br>
            <a:r>
              <a:rPr lang="en-US" dirty="0"/>
              <a:t>-Multidimensional Database(cube)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C8E4AC-E67C-B064-EA48-F92B807FB7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865" y="1562471"/>
            <a:ext cx="12163485" cy="4705164"/>
          </a:xfrm>
        </p:spPr>
      </p:pic>
    </p:spTree>
    <p:extLst>
      <p:ext uri="{BB962C8B-B14F-4D97-AF65-F5344CB8AC3E}">
        <p14:creationId xmlns:p14="http://schemas.microsoft.com/office/powerpoint/2010/main" val="375298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10EE-BA3F-B1D4-F635-EB468885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Layer</a:t>
            </a:r>
            <a:br>
              <a:rPr lang="en-US" dirty="0"/>
            </a:br>
            <a:r>
              <a:rPr lang="en-US" dirty="0"/>
              <a:t>-SSRS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78A10F-763D-2E4A-E2C7-A9CEDF7A0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305" y="1562470"/>
            <a:ext cx="7203389" cy="529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4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5029-BFB0-C52F-4647-7C3D36BD1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Layer</a:t>
            </a:r>
            <a:br>
              <a:rPr lang="en-US" dirty="0"/>
            </a:br>
            <a:r>
              <a:rPr lang="en-US" dirty="0"/>
              <a:t>-SSRS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ABC4F-E13A-6F53-08DF-247EAA4F6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178" y="1491449"/>
            <a:ext cx="7937644" cy="536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5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DA86-A972-B047-51C8-83409097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Layer</a:t>
            </a:r>
            <a:br>
              <a:rPr lang="en-US" dirty="0"/>
            </a:br>
            <a:r>
              <a:rPr lang="en-US" dirty="0"/>
              <a:t>-SSRS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F6B99C-5D96-34EF-AE18-179D678EF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99" y="1547717"/>
            <a:ext cx="8703802" cy="531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40BEC-36DA-1517-84C8-0CAE43C4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Layer</a:t>
            </a:r>
            <a:br>
              <a:rPr lang="en-US" dirty="0"/>
            </a:br>
            <a:r>
              <a:rPr lang="en-US" dirty="0"/>
              <a:t>-Power-BI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E99599-DA5D-8DB1-4EEC-A2737E89C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787" y="1531155"/>
            <a:ext cx="9460425" cy="532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8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3DCA8-1FD9-C91D-2240-D3F35C38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Layer</a:t>
            </a:r>
            <a:br>
              <a:rPr lang="en-US" dirty="0"/>
            </a:br>
            <a:r>
              <a:rPr lang="en-US" dirty="0"/>
              <a:t>-Power-BI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D88E7-6543-1D4C-BE16-284EB5EEE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482397"/>
            <a:ext cx="9601200" cy="537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5F43-3091-C917-8064-D26E10978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Layer</a:t>
            </a:r>
            <a:br>
              <a:rPr lang="en-US" dirty="0"/>
            </a:br>
            <a:r>
              <a:rPr lang="en-US" dirty="0"/>
              <a:t>-Power-BI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AA15C-F79E-EAC9-03DD-29708C084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50" y="1508905"/>
            <a:ext cx="9528699" cy="534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0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2C65-7670-BCB0-467B-1A7440B9C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Layer</a:t>
            </a:r>
            <a:br>
              <a:rPr lang="en-US" dirty="0"/>
            </a:br>
            <a:r>
              <a:rPr lang="en-US" dirty="0"/>
              <a:t>-Power-BI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2D392-7BDB-BB9C-0C22-09C6BFDFD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211" y="1519356"/>
            <a:ext cx="9537577" cy="533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2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B300-D97D-A0DD-A58D-339498DCC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Layer</a:t>
            </a:r>
            <a:br>
              <a:rPr lang="en-US" dirty="0"/>
            </a:br>
            <a:r>
              <a:rPr lang="en-US" dirty="0"/>
              <a:t>-Power-BI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6E2AA3-BA97-2640-FA9D-09FB27CA1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722" y="1543790"/>
            <a:ext cx="9466555" cy="531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5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6DDF0-F35F-7ADA-FF69-36D6B69F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 sakila consist of?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29A8795F-35BC-84D7-B266-570A3CF197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0" y="2369286"/>
            <a:ext cx="9201150" cy="32624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buFontTx/>
              <a:buChar char="-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Actors : Name 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en-US" dirty="0"/>
              <a:t>Film: Title, Release Year, Length, Rental Duration, Category, Features 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en-US" dirty="0"/>
              <a:t>Store: Address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Customer: </a:t>
            </a:r>
            <a:r>
              <a:rPr lang="en-US" altLang="en-US" dirty="0"/>
              <a:t>Name, address, phone, Activity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Staff: name</a:t>
            </a:r>
            <a:r>
              <a:rPr lang="en-US" altLang="en-US" dirty="0"/>
              <a:t>, address, Email, phone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Rentals: </a:t>
            </a:r>
            <a:r>
              <a:rPr lang="en-US" altLang="en-US" dirty="0"/>
              <a:t>Rental Date, Return Date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Payment : Payment Date , Amount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42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9E016-F0E1-BCF5-FE3C-5BC28DCB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Layer</a:t>
            </a:r>
            <a:br>
              <a:rPr lang="en-US" dirty="0"/>
            </a:br>
            <a:r>
              <a:rPr lang="en-US" dirty="0"/>
              <a:t>-Power-BI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FAC5D-E7C0-CEF0-7B7E-37AF88D77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04" y="1512939"/>
            <a:ext cx="9501592" cy="534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2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7DB5-314F-3640-ED2F-B9CE309E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Layer</a:t>
            </a:r>
            <a:br>
              <a:rPr lang="en-US" dirty="0"/>
            </a:br>
            <a:r>
              <a:rPr lang="en-US" dirty="0"/>
              <a:t>-Tableau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047564-20F5-8D02-119D-6B061CFA2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864" y="1540901"/>
            <a:ext cx="9498272" cy="531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8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C41DA-8D05-FDB4-5C1C-F5C59B24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Layer</a:t>
            </a:r>
            <a:br>
              <a:rPr lang="en-US" dirty="0"/>
            </a:br>
            <a:r>
              <a:rPr lang="en-US" dirty="0"/>
              <a:t>-Tableau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E9EDC-4530-EF8C-00BC-7BC7BF797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131" y="1517311"/>
            <a:ext cx="9501738" cy="534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5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F39F-4EDF-7363-35E4-B369FB28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Layer</a:t>
            </a:r>
            <a:br>
              <a:rPr lang="en-US" dirty="0"/>
            </a:br>
            <a:r>
              <a:rPr lang="en-US" dirty="0"/>
              <a:t>-Tableau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1EAC24-C2C7-5729-FF69-19653C437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27" y="1543567"/>
            <a:ext cx="9438946" cy="531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5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443F-6284-CD73-EA3B-B721A383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Layer</a:t>
            </a:r>
            <a:br>
              <a:rPr lang="en-US" dirty="0"/>
            </a:br>
            <a:r>
              <a:rPr lang="en-US" dirty="0"/>
              <a:t>-Tableau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6AB44-E174-5AAB-DC17-929209C06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49" y="1533570"/>
            <a:ext cx="9456702" cy="532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700C-CADA-559F-4F77-58810906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Layer</a:t>
            </a:r>
            <a:br>
              <a:rPr lang="en-US" dirty="0"/>
            </a:br>
            <a:r>
              <a:rPr lang="en-US" dirty="0"/>
              <a:t>-Tableau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C93596-F9F4-5D39-BEC5-CE1173EAC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18" y="1509204"/>
            <a:ext cx="9557819" cy="53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1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2950-F726-EBC0-9703-BC7BDBB5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Layer</a:t>
            </a:r>
            <a:br>
              <a:rPr lang="en-US" dirty="0"/>
            </a:br>
            <a:r>
              <a:rPr lang="en-US" dirty="0"/>
              <a:t>-Tableau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72B564-1F9C-C1C3-7894-908DC1638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88" y="1411265"/>
            <a:ext cx="9759423" cy="544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0C7BF-D2E3-23EE-E158-3D538D5CE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Layer</a:t>
            </a:r>
            <a:br>
              <a:rPr lang="en-US" dirty="0"/>
            </a:br>
            <a:r>
              <a:rPr lang="en-US" dirty="0"/>
              <a:t>-Excel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D05EE6-D8BD-E0B2-145D-3146C713F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17" y="1505636"/>
            <a:ext cx="11105965" cy="535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28AE5-657C-56CA-2A3C-0EBF381B0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about the Data.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EE4EA-413C-B649-EAF0-66840B03A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How does the rental frequency vary by Year?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Can we identify any seasonal trends in DVD rentals based on rental dates?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Is there a relationship between the length of a film and its rental frequency?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What is the average number of rentals per customer?</a:t>
            </a:r>
            <a:endParaRPr lang="en-US" dirty="0">
              <a:solidFill>
                <a:srgbClr val="0D0D0D"/>
              </a:solidFill>
              <a:latin typeface="Söhne"/>
            </a:endParaRPr>
          </a:p>
          <a:p>
            <a:r>
              <a:rPr lang="en-US" dirty="0">
                <a:solidFill>
                  <a:srgbClr val="0D0D0D"/>
                </a:solidFill>
                <a:latin typeface="Söhne"/>
              </a:rPr>
              <a:t>Which Cities or Countries have the most Rental frequency?</a:t>
            </a:r>
          </a:p>
          <a:p>
            <a:r>
              <a:rPr lang="en-US" dirty="0">
                <a:solidFill>
                  <a:srgbClr val="0D0D0D"/>
                </a:solidFill>
                <a:latin typeface="Söhne"/>
              </a:rPr>
              <a:t>How staff Performance vary  by Year?</a:t>
            </a:r>
          </a:p>
          <a:p>
            <a:r>
              <a:rPr lang="en-US" dirty="0">
                <a:solidFill>
                  <a:srgbClr val="0D0D0D"/>
                </a:solidFill>
                <a:latin typeface="Söhne"/>
              </a:rPr>
              <a:t>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21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6A5FC1-6727-EEF4-1A7F-5E3FEFFB5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38275"/>
            <a:ext cx="12115800" cy="5324475"/>
          </a:xfrm>
        </p:spPr>
      </p:pic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sourcing Layer </a:t>
            </a:r>
            <a:br>
              <a:rPr lang="en-US" dirty="0"/>
            </a:br>
            <a:r>
              <a:rPr lang="en-US" dirty="0"/>
              <a:t>-Data generating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305393-16AE-0296-DCC2-70C7A5057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4288982" cy="533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02B760-6593-F1C2-720B-891EB44F5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982" y="1524000"/>
            <a:ext cx="7903018" cy="40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A3C2-4FD4-17F1-4D29-F2FA3C8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sourcing Layer</a:t>
            </a:r>
            <a:br>
              <a:rPr lang="en-US" dirty="0"/>
            </a:br>
            <a:r>
              <a:rPr lang="en-US" dirty="0"/>
              <a:t>-Data generating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E4CAB6-2AFA-CFA4-0294-BD6961EE8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76375"/>
            <a:ext cx="6096000" cy="5381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8BCAF3-F075-C4A9-751F-D7399FF09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6375"/>
            <a:ext cx="6049219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2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90933-83CD-8803-23B3-1772194C2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OLTPs Layer</a:t>
            </a:r>
            <a:br>
              <a:rPr lang="en-US" dirty="0"/>
            </a:br>
            <a:r>
              <a:rPr lang="en-US" dirty="0"/>
              <a:t>-ERD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658A95-0845-59FE-7961-BF29ADA7E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1504950"/>
            <a:ext cx="989647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26C5A-9F68-CE9F-B9A4-B14E91B9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OLTPs Layer</a:t>
            </a:r>
            <a:br>
              <a:rPr lang="en-US" dirty="0"/>
            </a:br>
            <a:r>
              <a:rPr lang="en-US" dirty="0"/>
              <a:t>-Mapping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4E36F0-CA26-9778-3389-4E1674740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1524000"/>
            <a:ext cx="5595367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2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rection presentation (widescreen).potx" id="{D17AB31B-F25B-45F4-B34E-C6982D129A29}" vid="{B63A7B92-8C2A-4E6A-9062-768A2448E61C}"/>
    </a:ext>
  </a:extLst>
</a:theme>
</file>

<file path=ppt/theme/theme2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direction presentation (widescreen)</Template>
  <TotalTime>463</TotalTime>
  <Words>461</Words>
  <Application>Microsoft Office PowerPoint</Application>
  <PresentationFormat>Widescreen</PresentationFormat>
  <Paragraphs>61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Book Antiqua</vt:lpstr>
      <vt:lpstr>Söhne</vt:lpstr>
      <vt:lpstr>Sales Direction 16X9</vt:lpstr>
      <vt:lpstr>Sakila Project</vt:lpstr>
      <vt:lpstr>What is Sakila?</vt:lpstr>
      <vt:lpstr>What kind of data sakila consist of?</vt:lpstr>
      <vt:lpstr>Questions about the Data.</vt:lpstr>
      <vt:lpstr>Project Map</vt:lpstr>
      <vt:lpstr>Data sourcing Layer  -Data generating</vt:lpstr>
      <vt:lpstr>Data sourcing Layer -Data generating</vt:lpstr>
      <vt:lpstr>OLTPs Layer -ERD</vt:lpstr>
      <vt:lpstr>OLTPs Layer -Mapping</vt:lpstr>
      <vt:lpstr>OLTPs Layer -Database Diagram on SQL-Server</vt:lpstr>
      <vt:lpstr>OLTPs Layer  -Database Diagram on MySQL</vt:lpstr>
      <vt:lpstr>OLTPs Layer -Database Diagram on PostgreSQL</vt:lpstr>
      <vt:lpstr>OLTPs Layer -Views and Stored procedures</vt:lpstr>
      <vt:lpstr>Data warehouse &amp; ETL Layer -Data warehouse Diagram</vt:lpstr>
      <vt:lpstr>Data warehouse &amp; ETL Layer -ETL : dimCustomer</vt:lpstr>
      <vt:lpstr>Data warehouse &amp; ETL Layer -ETL : dimStaff</vt:lpstr>
      <vt:lpstr>Data warehouse &amp; ETL Layer -ETL : factRentals</vt:lpstr>
      <vt:lpstr>Data warehouse &amp; ETL Layer -ETL : factRentals</vt:lpstr>
      <vt:lpstr>Data warehouse &amp; ETL Layer -ETL : Meta Control table</vt:lpstr>
      <vt:lpstr>Analysis Layer -Multidimensional Database(cube)</vt:lpstr>
      <vt:lpstr>Analysis Layer -Multidimensional Database(cube)</vt:lpstr>
      <vt:lpstr>Reporting Layer -SSRS</vt:lpstr>
      <vt:lpstr>Reporting Layer -SSRS</vt:lpstr>
      <vt:lpstr>Reporting Layer -SSRS</vt:lpstr>
      <vt:lpstr>Reporting Layer -Power-BI</vt:lpstr>
      <vt:lpstr>Reporting Layer -Power-BI</vt:lpstr>
      <vt:lpstr>Reporting Layer -Power-BI</vt:lpstr>
      <vt:lpstr>Reporting Layer -Power-BI</vt:lpstr>
      <vt:lpstr>Reporting Layer -Power-BI</vt:lpstr>
      <vt:lpstr>Reporting Layer -Power-BI</vt:lpstr>
      <vt:lpstr>Reporting Layer -Tableau</vt:lpstr>
      <vt:lpstr>Reporting Layer -Tableau</vt:lpstr>
      <vt:lpstr>Reporting Layer -Tableau</vt:lpstr>
      <vt:lpstr>Reporting Layer -Tableau</vt:lpstr>
      <vt:lpstr>Reporting Layer -Tableau</vt:lpstr>
      <vt:lpstr>Reporting Layer -Tableau</vt:lpstr>
      <vt:lpstr>Reporting Layer -Excel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Sakila Project</dc:title>
  <dc:creator>lotfy ashmawy</dc:creator>
  <cp:lastModifiedBy> </cp:lastModifiedBy>
  <cp:revision>4</cp:revision>
  <dcterms:created xsi:type="dcterms:W3CDTF">2024-03-22T20:36:42Z</dcterms:created>
  <dcterms:modified xsi:type="dcterms:W3CDTF">2024-03-23T15:34:01Z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